
<file path=[Content_Types].xml><?xml version="1.0" encoding="utf-8"?>
<Types xmlns="http://schemas.openxmlformats.org/package/2006/content-types">
  <Default Extension="bmp" ContentType="image/bmp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89" r:id="rId3"/>
    <p:sldId id="257" r:id="rId4"/>
    <p:sldId id="258" r:id="rId5"/>
    <p:sldId id="29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03"/>
  </p:normalViewPr>
  <p:slideViewPr>
    <p:cSldViewPr snapToGrid="0" snapToObjects="1">
      <p:cViewPr varScale="1">
        <p:scale>
          <a:sx n="143" d="100"/>
          <a:sy n="143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Microsoft YaHei"/>
      </a:defRPr>
    </a:lvl1pPr>
    <a:lvl2pPr indent="228600" latinLnBrk="0">
      <a:defRPr sz="1200">
        <a:latin typeface="+mn-lt"/>
        <a:ea typeface="+mn-ea"/>
        <a:cs typeface="+mn-cs"/>
        <a:sym typeface="Microsoft YaHei"/>
      </a:defRPr>
    </a:lvl2pPr>
    <a:lvl3pPr indent="457200" latinLnBrk="0">
      <a:defRPr sz="1200">
        <a:latin typeface="+mn-lt"/>
        <a:ea typeface="+mn-ea"/>
        <a:cs typeface="+mn-cs"/>
        <a:sym typeface="Microsoft YaHei"/>
      </a:defRPr>
    </a:lvl3pPr>
    <a:lvl4pPr indent="685800" latinLnBrk="0">
      <a:defRPr sz="1200">
        <a:latin typeface="+mn-lt"/>
        <a:ea typeface="+mn-ea"/>
        <a:cs typeface="+mn-cs"/>
        <a:sym typeface="Microsoft YaHei"/>
      </a:defRPr>
    </a:lvl4pPr>
    <a:lvl5pPr indent="914400" latinLnBrk="0">
      <a:defRPr sz="1200">
        <a:latin typeface="+mn-lt"/>
        <a:ea typeface="+mn-ea"/>
        <a:cs typeface="+mn-cs"/>
        <a:sym typeface="Microsoft YaHei"/>
      </a:defRPr>
    </a:lvl5pPr>
    <a:lvl6pPr indent="1143000" latinLnBrk="0">
      <a:defRPr sz="1200">
        <a:latin typeface="+mn-lt"/>
        <a:ea typeface="+mn-ea"/>
        <a:cs typeface="+mn-cs"/>
        <a:sym typeface="Microsoft YaHei"/>
      </a:defRPr>
    </a:lvl6pPr>
    <a:lvl7pPr indent="1371600" latinLnBrk="0">
      <a:defRPr sz="1200">
        <a:latin typeface="+mn-lt"/>
        <a:ea typeface="+mn-ea"/>
        <a:cs typeface="+mn-cs"/>
        <a:sym typeface="Microsoft YaHei"/>
      </a:defRPr>
    </a:lvl7pPr>
    <a:lvl8pPr indent="1600200" latinLnBrk="0">
      <a:defRPr sz="1200">
        <a:latin typeface="+mn-lt"/>
        <a:ea typeface="+mn-ea"/>
        <a:cs typeface="+mn-cs"/>
        <a:sym typeface="Microsoft YaHei"/>
      </a:defRPr>
    </a:lvl8pPr>
    <a:lvl9pPr indent="1828800" latinLnBrk="0">
      <a:defRPr sz="1200">
        <a:latin typeface="+mn-lt"/>
        <a:ea typeface="+mn-ea"/>
        <a:cs typeface="+mn-cs"/>
        <a:sym typeface="Microsoft YaHe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idu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json.com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hyperlink" Target="https://github.com/google/gson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quare/retrofit" TargetMode="External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hyperlink" Target="https://github.com/bytedance-android/Chapter-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封面标题内容位置"/>
          <p:cNvSpPr txBox="1"/>
          <p:nvPr/>
        </p:nvSpPr>
        <p:spPr>
          <a:xfrm>
            <a:off x="542923" y="2737379"/>
            <a:ext cx="473873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4700" b="1">
                <a:solidFill>
                  <a:srgbClr val="3A5BAE"/>
                </a:solidFill>
              </a:defRPr>
            </a:pPr>
            <a:r>
              <a:t>Android中的网络</a:t>
            </a:r>
          </a:p>
        </p:txBody>
      </p:sp>
      <p:sp>
        <p:nvSpPr>
          <p:cNvPr id="95" name="封面副标题内容位置"/>
          <p:cNvSpPr txBox="1"/>
          <p:nvPr/>
        </p:nvSpPr>
        <p:spPr>
          <a:xfrm>
            <a:off x="567883" y="4289662"/>
            <a:ext cx="22860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59C4D0"/>
                </a:solidFill>
              </a:defRPr>
            </a:lvl1pPr>
          </a:lstStyle>
          <a:p>
            <a:r>
              <a:t>字节跳动工程师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97" name="封面副标题内容位置"/>
          <p:cNvSpPr txBox="1"/>
          <p:nvPr/>
        </p:nvSpPr>
        <p:spPr>
          <a:xfrm>
            <a:off x="567880" y="3731324"/>
            <a:ext cx="4129336" cy="436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500">
                <a:solidFill>
                  <a:srgbClr val="59C4D0"/>
                </a:solidFill>
              </a:defRPr>
            </a:lvl1pPr>
          </a:lstStyle>
          <a:p>
            <a:r>
              <a:rPr lang="zh-CN" altLang="en-US" dirty="0"/>
              <a:t>答奇</a:t>
            </a:r>
            <a:r>
              <a:rPr dirty="0"/>
              <a:t> </a:t>
            </a:r>
            <a:r>
              <a:rPr lang="en-US" dirty="0" err="1"/>
              <a:t>daqi</a:t>
            </a:r>
            <a:r>
              <a:rPr dirty="0" err="1"/>
              <a:t>@bytedance.com</a:t>
            </a:r>
            <a:endParaRPr dirty="0"/>
          </a:p>
        </p:txBody>
      </p:sp>
      <p:grpSp>
        <p:nvGrpSpPr>
          <p:cNvPr id="100" name="图片 1"/>
          <p:cNvGrpSpPr/>
          <p:nvPr/>
        </p:nvGrpSpPr>
        <p:grpSpPr>
          <a:xfrm>
            <a:off x="8632059" y="5613617"/>
            <a:ext cx="3517902" cy="1054102"/>
            <a:chOff x="0" y="0"/>
            <a:chExt cx="3517901" cy="1054100"/>
          </a:xfrm>
        </p:grpSpPr>
        <p:sp>
          <p:nvSpPr>
            <p:cNvPr id="98" name="矩形"/>
            <p:cNvSpPr/>
            <p:nvPr/>
          </p:nvSpPr>
          <p:spPr>
            <a:xfrm>
              <a:off x="-1" y="0"/>
              <a:ext cx="3517903" cy="1054101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等线"/>
                  <a:ea typeface="等线"/>
                  <a:cs typeface="等线"/>
                  <a:sym typeface="等线"/>
                </a:defRPr>
              </a:pPr>
              <a:endParaRPr/>
            </a:p>
          </p:txBody>
        </p:sp>
        <p:pic>
          <p:nvPicPr>
            <p:cNvPr id="99" name="image2.tif" descr="image2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17902" cy="1054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1" name="内页页眉标题位置"/>
          <p:cNvSpPr txBox="1"/>
          <p:nvPr/>
        </p:nvSpPr>
        <p:spPr>
          <a:xfrm>
            <a:off x="509692" y="558795"/>
            <a:ext cx="189185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600" b="1">
                <a:latin typeface="等线"/>
                <a:ea typeface="等线"/>
                <a:cs typeface="等线"/>
                <a:sym typeface="等线"/>
              </a:defRPr>
            </a:pPr>
            <a:r>
              <a:t>Http接口</a:t>
            </a:r>
          </a:p>
        </p:txBody>
      </p:sp>
      <p:sp>
        <p:nvSpPr>
          <p:cNvPr id="132" name="矩形 3"/>
          <p:cNvSpPr txBox="1"/>
          <p:nvPr/>
        </p:nvSpPr>
        <p:spPr>
          <a:xfrm>
            <a:off x="555411" y="1665918"/>
            <a:ext cx="11442612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dirty="0"/>
              <a:t>GET </a:t>
            </a:r>
            <a:r>
              <a:rPr dirty="0" err="1"/>
              <a:t>用来获取资源</a:t>
            </a:r>
            <a:endParaRPr dirty="0"/>
          </a:p>
          <a:p>
            <a:pPr marL="342900" indent="-342900">
              <a:buSzPct val="100000"/>
              <a:buFont typeface="Arial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dirty="0"/>
              <a:t>POST </a:t>
            </a:r>
            <a:r>
              <a:rPr dirty="0" err="1"/>
              <a:t>用来新建资源（也可以用于更新资源</a:t>
            </a:r>
            <a:r>
              <a:rPr dirty="0"/>
              <a:t>）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dirty="0"/>
              <a:t>PUT </a:t>
            </a:r>
            <a:r>
              <a:rPr dirty="0" err="1"/>
              <a:t>用来更新资源</a:t>
            </a:r>
            <a:endParaRPr dirty="0"/>
          </a:p>
          <a:p>
            <a:pPr marL="342900" indent="-342900">
              <a:buSzPct val="100000"/>
              <a:buFont typeface="Arial"/>
              <a:buChar char="•"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dirty="0"/>
              <a:t>DELETE </a:t>
            </a:r>
            <a:r>
              <a:rPr dirty="0" err="1"/>
              <a:t>用来删除资源</a:t>
            </a:r>
            <a:endParaRPr b="1" dirty="0"/>
          </a:p>
        </p:txBody>
      </p:sp>
      <p:sp>
        <p:nvSpPr>
          <p:cNvPr id="133" name="文本框 2"/>
          <p:cNvSpPr txBox="1"/>
          <p:nvPr/>
        </p:nvSpPr>
        <p:spPr>
          <a:xfrm>
            <a:off x="609600" y="3714755"/>
            <a:ext cx="3534256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举例说明：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https://www.baidu.com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章节页标题内容位置"/>
          <p:cNvSpPr txBox="1"/>
          <p:nvPr/>
        </p:nvSpPr>
        <p:spPr>
          <a:xfrm>
            <a:off x="859364" y="2599265"/>
            <a:ext cx="168930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JSON</a:t>
            </a:r>
          </a:p>
        </p:txBody>
      </p:sp>
      <p:sp>
        <p:nvSpPr>
          <p:cNvPr id="13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内页页眉标题位置"/>
          <p:cNvSpPr txBox="1"/>
          <p:nvPr/>
        </p:nvSpPr>
        <p:spPr>
          <a:xfrm>
            <a:off x="518569" y="613780"/>
            <a:ext cx="158712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 b="1"/>
            </a:pPr>
            <a:r>
              <a:t>Http资源</a:t>
            </a:r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0" name="矩形 2"/>
          <p:cNvSpPr txBox="1"/>
          <p:nvPr/>
        </p:nvSpPr>
        <p:spPr>
          <a:xfrm>
            <a:off x="564290" y="1609525"/>
            <a:ext cx="9280422" cy="68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文本资源可以采用html、xml、json等格式，图片可以使用PNG或JPG展现出来。</a:t>
            </a:r>
          </a:p>
        </p:txBody>
      </p:sp>
      <p:sp>
        <p:nvSpPr>
          <p:cNvPr id="141" name="矩形 1"/>
          <p:cNvSpPr txBox="1"/>
          <p:nvPr/>
        </p:nvSpPr>
        <p:spPr>
          <a:xfrm>
            <a:off x="610009" y="2122197"/>
            <a:ext cx="9933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dirty="0" err="1"/>
              <a:t>Xml</a:t>
            </a:r>
            <a:r>
              <a:rPr b="0" dirty="0" err="1"/>
              <a:t>：可扩展标记语言（Extensible</a:t>
            </a:r>
            <a:r>
              <a:rPr b="0" dirty="0"/>
              <a:t> Markup </a:t>
            </a:r>
            <a:r>
              <a:rPr b="0" dirty="0" err="1"/>
              <a:t>Language，简称：</a:t>
            </a:r>
            <a:r>
              <a:rPr dirty="0" err="1"/>
              <a:t>XML</a:t>
            </a:r>
            <a:r>
              <a:rPr b="0" dirty="0" err="1"/>
              <a:t>）是一种标记语言</a:t>
            </a:r>
            <a:r>
              <a:rPr b="0" dirty="0"/>
              <a:t>。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dirty="0" err="1"/>
              <a:t>标记指计算机所能理解的信息符号，通过此种标记，计算机之间可以处理包含各种信息的文章等</a:t>
            </a:r>
            <a:r>
              <a:rPr dirty="0"/>
              <a:t>。</a:t>
            </a:r>
          </a:p>
        </p:txBody>
      </p:sp>
      <p:sp>
        <p:nvSpPr>
          <p:cNvPr id="142" name="矩形 2"/>
          <p:cNvSpPr txBox="1"/>
          <p:nvPr/>
        </p:nvSpPr>
        <p:spPr>
          <a:xfrm>
            <a:off x="610009" y="2989289"/>
            <a:ext cx="10401154" cy="105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JSON</a:t>
            </a:r>
            <a:r>
              <a:rPr b="0" dirty="0" err="1">
                <a:latin typeface="等线"/>
                <a:ea typeface="等线"/>
                <a:cs typeface="等线"/>
                <a:sym typeface="等线"/>
              </a:rPr>
              <a:t>（</a:t>
            </a:r>
            <a:r>
              <a:rPr dirty="0" err="1"/>
              <a:t>J</a:t>
            </a:r>
            <a:r>
              <a:rPr b="0" dirty="0" err="1"/>
              <a:t>ava</a:t>
            </a:r>
            <a:r>
              <a:rPr dirty="0" err="1"/>
              <a:t>S</a:t>
            </a:r>
            <a:r>
              <a:rPr b="0" dirty="0" err="1"/>
              <a:t>cript</a:t>
            </a:r>
            <a:r>
              <a:rPr b="0" dirty="0"/>
              <a:t> </a:t>
            </a:r>
            <a:r>
              <a:rPr dirty="0"/>
              <a:t>O</a:t>
            </a:r>
            <a:r>
              <a:rPr b="0" dirty="0"/>
              <a:t>bject </a:t>
            </a:r>
            <a:r>
              <a:rPr dirty="0" err="1"/>
              <a:t>N</a:t>
            </a:r>
            <a:r>
              <a:rPr b="0" dirty="0" err="1"/>
              <a:t>otation</a:t>
            </a:r>
            <a:r>
              <a:rPr b="0" dirty="0" err="1">
                <a:latin typeface="等线"/>
                <a:ea typeface="等线"/>
                <a:cs typeface="等线"/>
                <a:sym typeface="等线"/>
              </a:rPr>
              <a:t>，</a:t>
            </a:r>
            <a:r>
              <a:rPr b="0" dirty="0" err="1"/>
              <a:t>JavaScript</a:t>
            </a:r>
            <a:r>
              <a:rPr b="0" dirty="0" err="1">
                <a:latin typeface="等线"/>
                <a:ea typeface="等线"/>
                <a:cs typeface="等线"/>
                <a:sym typeface="等线"/>
              </a:rPr>
              <a:t>对象表示法</a:t>
            </a:r>
            <a:r>
              <a:rPr b="0" dirty="0">
                <a:latin typeface="等线"/>
                <a:ea typeface="等线"/>
                <a:cs typeface="等线"/>
                <a:sym typeface="等线"/>
              </a:rPr>
              <a:t>。）是一种由道格拉斯</a:t>
            </a:r>
            <a:r>
              <a:rPr b="0" dirty="0"/>
              <a:t>·</a:t>
            </a:r>
            <a:r>
              <a:rPr b="0" dirty="0">
                <a:latin typeface="等线"/>
                <a:ea typeface="等线"/>
                <a:cs typeface="等线"/>
                <a:sym typeface="等线"/>
              </a:rPr>
              <a:t>克罗克福特构想和设计、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轻量级</a:t>
            </a:r>
            <a:r>
              <a:rPr b="0" dirty="0">
                <a:latin typeface="等线"/>
                <a:ea typeface="等线"/>
                <a:cs typeface="等线"/>
                <a:sym typeface="等线"/>
              </a:rPr>
              <a:t>的数据交换语言，该语言以易于让人阅读的文字为基础，用来传输由属性值或者序列性的值组成的数据对象。尽管</a:t>
            </a:r>
            <a:r>
              <a:rPr b="0" dirty="0"/>
              <a:t>JSON</a:t>
            </a:r>
            <a:r>
              <a:rPr b="0" dirty="0">
                <a:latin typeface="等线"/>
                <a:ea typeface="等线"/>
                <a:cs typeface="等线"/>
                <a:sym typeface="等线"/>
              </a:rPr>
              <a:t>是</a:t>
            </a:r>
            <a:r>
              <a:rPr b="0" dirty="0"/>
              <a:t>JavaScript</a:t>
            </a:r>
            <a:r>
              <a:rPr b="0" dirty="0">
                <a:latin typeface="等线"/>
                <a:ea typeface="等线"/>
                <a:cs typeface="等线"/>
                <a:sym typeface="等线"/>
              </a:rPr>
              <a:t>的一个子集，但</a:t>
            </a:r>
            <a:r>
              <a:rPr b="0" dirty="0"/>
              <a:t>JSON</a:t>
            </a:r>
            <a:r>
              <a:rPr b="0" dirty="0">
                <a:latin typeface="等线"/>
                <a:ea typeface="等线"/>
                <a:cs typeface="等线"/>
                <a:sym typeface="等线"/>
              </a:rPr>
              <a:t>是独立于语言的文本格式。</a:t>
            </a:r>
          </a:p>
        </p:txBody>
      </p:sp>
      <p:sp>
        <p:nvSpPr>
          <p:cNvPr id="143" name="矩形 3"/>
          <p:cNvSpPr txBox="1"/>
          <p:nvPr/>
        </p:nvSpPr>
        <p:spPr>
          <a:xfrm>
            <a:off x="610008" y="4023434"/>
            <a:ext cx="1021039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dirty="0"/>
              <a:t>JSON </a:t>
            </a:r>
            <a:r>
              <a:rPr dirty="0" err="1"/>
              <a:t>数据格式与语言无关。即便它源自JavaScript，但当前很多编程语言都支持</a:t>
            </a:r>
            <a:r>
              <a:rPr dirty="0"/>
              <a:t> JSON </a:t>
            </a:r>
            <a:r>
              <a:rPr dirty="0" err="1"/>
              <a:t>格式数据的生成和解析</a:t>
            </a:r>
            <a:r>
              <a:rPr dirty="0"/>
              <a:t>。</a:t>
            </a:r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67B6F241-4E4C-FF40-9387-72FBDEE32FE7}"/>
              </a:ext>
            </a:extLst>
          </p:cNvPr>
          <p:cNvSpPr txBox="1"/>
          <p:nvPr/>
        </p:nvSpPr>
        <p:spPr>
          <a:xfrm>
            <a:off x="610009" y="4912272"/>
            <a:ext cx="1040115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>
                <a:latin typeface="等线"/>
                <a:ea typeface="等线"/>
                <a:cs typeface="等线"/>
              </a:defRPr>
            </a:lvl1pPr>
          </a:lstStyle>
          <a:p>
            <a:r>
              <a:rPr lang="en-US" b="1" dirty="0" err="1">
                <a:sym typeface="等线"/>
              </a:rPr>
              <a:t>ProtocolBuffer</a:t>
            </a:r>
            <a:r>
              <a:rPr lang="zh-CN" altLang="en-US" dirty="0">
                <a:sym typeface="等线"/>
              </a:rPr>
              <a:t>： 也是数据交换格式，由谷歌设计，二进制格式，传输体积小、效率高，无法直观阅读，调试稍复杂</a:t>
            </a:r>
            <a:endParaRPr dirty="0"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页页眉标题位置"/>
          <p:cNvSpPr txBox="1"/>
          <p:nvPr/>
        </p:nvSpPr>
        <p:spPr>
          <a:xfrm>
            <a:off x="518570" y="651880"/>
            <a:ext cx="8677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XML</a:t>
            </a:r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70221" y="13082012"/>
            <a:ext cx="430859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47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33" y="1159881"/>
            <a:ext cx="8510121" cy="47524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3">
            <a:extLst>
              <a:ext uri="{FF2B5EF4-FFF2-40B4-BE49-F238E27FC236}">
                <a16:creationId xmlns:a16="http://schemas.microsoft.com/office/drawing/2014/main" id="{3D56B3F8-CC3B-C448-A756-4477D178728D}"/>
              </a:ext>
            </a:extLst>
          </p:cNvPr>
          <p:cNvSpPr txBox="1"/>
          <p:nvPr/>
        </p:nvSpPr>
        <p:spPr>
          <a:xfrm>
            <a:off x="44426" y="2155712"/>
            <a:ext cx="114426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9A463F-FBEB-8848-B025-60CA6586E98E}"/>
              </a:ext>
            </a:extLst>
          </p:cNvPr>
          <p:cNvSpPr txBox="1"/>
          <p:nvPr/>
        </p:nvSpPr>
        <p:spPr>
          <a:xfrm>
            <a:off x="295835" y="1786382"/>
            <a:ext cx="3150859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/>
              <a:t>安卓开发中经常使用</a:t>
            </a:r>
            <a:endParaRPr lang="en-US" altLang="zh-CN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/>
              <a:t>主要用于安卓资源定义方面</a:t>
            </a:r>
            <a:endParaRPr lang="en-US" altLang="zh-CN" dirty="0"/>
          </a:p>
          <a:p>
            <a:pPr marL="285750" lvl="5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err="1"/>
              <a:t>AndroidManfiest</a:t>
            </a:r>
            <a:endParaRPr lang="en-US" altLang="zh-CN" dirty="0"/>
          </a:p>
          <a:p>
            <a:pPr marL="285750" lvl="1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/>
              <a:t>Layout res</a:t>
            </a:r>
          </a:p>
          <a:p>
            <a:pPr marL="285750" lvl="1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err="1"/>
              <a:t>Anim</a:t>
            </a:r>
            <a:r>
              <a:rPr lang="en-US" altLang="zh-CN" dirty="0"/>
              <a:t> res</a:t>
            </a:r>
          </a:p>
          <a:p>
            <a:pPr marL="285750" lvl="1" indent="-285750">
              <a:buSzPct val="100000"/>
              <a:buFont typeface="Arial" panose="020B0604020202020204" pitchFamily="34" charset="0"/>
              <a:buChar char="•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/>
              <a:t>Values res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522DD3-608C-8644-9877-3E82206738AA}"/>
              </a:ext>
            </a:extLst>
          </p:cNvPr>
          <p:cNvSpPr txBox="1"/>
          <p:nvPr/>
        </p:nvSpPr>
        <p:spPr>
          <a:xfrm>
            <a:off x="295834" y="3856597"/>
            <a:ext cx="375621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>
              <a:buSzPct val="100000"/>
              <a:defRPr b="1"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/>
              <a:t>资源也会编译为二进制，编入最终的</a:t>
            </a:r>
            <a:r>
              <a:rPr lang="en-US" altLang="zh-CN" dirty="0" err="1"/>
              <a:t>apk</a:t>
            </a:r>
            <a:r>
              <a:rPr lang="zh-CN" altLang="en-US" dirty="0"/>
              <a:t>中，体积最优、加载效率最高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内页页眉标题位置"/>
          <p:cNvSpPr txBox="1"/>
          <p:nvPr/>
        </p:nvSpPr>
        <p:spPr>
          <a:xfrm>
            <a:off x="518570" y="651880"/>
            <a:ext cx="110101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JSON</a:t>
            </a:r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51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46" y="260350"/>
            <a:ext cx="6261101" cy="6337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B284FB-F1E1-044D-9141-5FF31AC07839}"/>
              </a:ext>
            </a:extLst>
          </p:cNvPr>
          <p:cNvSpPr txBox="1"/>
          <p:nvPr/>
        </p:nvSpPr>
        <p:spPr>
          <a:xfrm>
            <a:off x="518570" y="1918447"/>
            <a:ext cx="361252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表达能力很强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阅读性很好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多用于网络交换数据、本地配置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0977EE-0D53-AD41-A52A-51AB9DE0AD14}"/>
              </a:ext>
            </a:extLst>
          </p:cNvPr>
          <p:cNvSpPr txBox="1"/>
          <p:nvPr/>
        </p:nvSpPr>
        <p:spPr>
          <a:xfrm>
            <a:off x="518570" y="3343834"/>
            <a:ext cx="361252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网络传输时，可通过与服务端约定好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gzip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压缩，提高传输效率，减少带宽消耗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内页页眉标题位置"/>
          <p:cNvSpPr txBox="1"/>
          <p:nvPr/>
        </p:nvSpPr>
        <p:spPr>
          <a:xfrm>
            <a:off x="518569" y="613780"/>
            <a:ext cx="22440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 b="1"/>
            </a:pPr>
            <a:r>
              <a:t>JSON格式化</a:t>
            </a:r>
          </a:p>
        </p:txBody>
      </p:sp>
      <p:sp>
        <p:nvSpPr>
          <p:cNvPr id="15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55" name="矩形 1"/>
          <p:cNvSpPr txBox="1"/>
          <p:nvPr/>
        </p:nvSpPr>
        <p:spPr>
          <a:xfrm>
            <a:off x="564288" y="1550130"/>
            <a:ext cx="1063606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{"firstName":"John","lastName":"Smith","sex":"male","age":25,"address":{"streetAddress":"21 2nd Street","city":"New York","state":"NY","postalCode":"10021"},"phoneNumber":[{"type":"home","number":"212 555-1234"},{"type":"fax","number":"646 555-4567"}]}</a:t>
            </a:r>
          </a:p>
        </p:txBody>
      </p:sp>
      <p:sp>
        <p:nvSpPr>
          <p:cNvPr id="156" name="矩形 2"/>
          <p:cNvSpPr txBox="1"/>
          <p:nvPr/>
        </p:nvSpPr>
        <p:spPr>
          <a:xfrm>
            <a:off x="564288" y="3517603"/>
            <a:ext cx="25690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等线"/>
                <a:ea typeface="等线"/>
                <a:cs typeface="等线"/>
                <a:sym typeface="等线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https://www.bejson.com/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内页页眉标题位置"/>
          <p:cNvSpPr txBox="1"/>
          <p:nvPr/>
        </p:nvSpPr>
        <p:spPr>
          <a:xfrm>
            <a:off x="518569" y="651880"/>
            <a:ext cx="32115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JSON Data Types</a:t>
            </a:r>
          </a:p>
        </p:txBody>
      </p:sp>
      <p:sp>
        <p:nvSpPr>
          <p:cNvPr id="15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0" name="矩形 1"/>
          <p:cNvSpPr txBox="1"/>
          <p:nvPr/>
        </p:nvSpPr>
        <p:spPr>
          <a:xfrm>
            <a:off x="564290" y="1625741"/>
            <a:ext cx="90385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 JSON, values must be one of the following data types:</a:t>
            </a:r>
          </a:p>
        </p:txBody>
      </p:sp>
      <p:sp>
        <p:nvSpPr>
          <p:cNvPr id="161" name="矩形 2"/>
          <p:cNvSpPr txBox="1"/>
          <p:nvPr/>
        </p:nvSpPr>
        <p:spPr>
          <a:xfrm>
            <a:off x="564289" y="2551837"/>
            <a:ext cx="6004561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❏ </a:t>
            </a:r>
            <a:r>
              <a:t>a string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>
              <a:defRPr sz="24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❏ </a:t>
            </a:r>
            <a:r>
              <a:t>a number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>
              <a:defRPr sz="24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❏ </a:t>
            </a:r>
            <a:r>
              <a:t>an object (JSON object)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>
              <a:defRPr sz="24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❏ </a:t>
            </a:r>
            <a:r>
              <a:t>an array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>
              <a:defRPr sz="24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❏ </a:t>
            </a:r>
            <a:r>
              <a:t>a boolean</a:t>
            </a:r>
          </a:p>
          <a:p>
            <a:pPr>
              <a:defRPr sz="24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❏ </a:t>
            </a:r>
            <a:r>
              <a:t>null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内页页眉标题位置"/>
          <p:cNvSpPr txBox="1"/>
          <p:nvPr/>
        </p:nvSpPr>
        <p:spPr>
          <a:xfrm>
            <a:off x="518569" y="651880"/>
            <a:ext cx="32115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JSON Data Types</a:t>
            </a:r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5" name="矩形 1"/>
          <p:cNvSpPr txBox="1"/>
          <p:nvPr/>
        </p:nvSpPr>
        <p:spPr>
          <a:xfrm>
            <a:off x="564290" y="1625741"/>
            <a:ext cx="90385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In JSON, values must be one of the following data types:</a:t>
            </a:r>
          </a:p>
        </p:txBody>
      </p:sp>
      <p:sp>
        <p:nvSpPr>
          <p:cNvPr id="166" name="矩形 2"/>
          <p:cNvSpPr txBox="1"/>
          <p:nvPr/>
        </p:nvSpPr>
        <p:spPr>
          <a:xfrm>
            <a:off x="564289" y="2551837"/>
            <a:ext cx="9858294" cy="241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❏ JSON strings                                      { "name":"John" }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❏ JSON Numbers, integer or float        { "age":30 }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❏ JSON Objects                                    {"employee":{ "name":"John", "age":30, "city":"New York" }}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❏ JSON Arrays                                      {"employees":[ "John", "Anna", "Peter" ]}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❏ JSON Booleans                                  { "sale":true }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❏ JSON null                                           { "middlename":null }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内页页眉标题位置"/>
          <p:cNvSpPr txBox="1"/>
          <p:nvPr/>
        </p:nvSpPr>
        <p:spPr>
          <a:xfrm>
            <a:off x="518569" y="651880"/>
            <a:ext cx="32115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JSON Data Types</a:t>
            </a:r>
          </a:p>
        </p:txBody>
      </p:sp>
      <p:sp>
        <p:nvSpPr>
          <p:cNvPr id="16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70" name="矩形 3"/>
          <p:cNvSpPr txBox="1"/>
          <p:nvPr/>
        </p:nvSpPr>
        <p:spPr>
          <a:xfrm>
            <a:off x="564289" y="1615229"/>
            <a:ext cx="35726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Example data, try to create JSON:</a:t>
            </a:r>
          </a:p>
        </p:txBody>
      </p:sp>
      <p:pic>
        <p:nvPicPr>
          <p:cNvPr id="171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95" y="2234667"/>
            <a:ext cx="7167399" cy="362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内页页眉标题位置"/>
          <p:cNvSpPr txBox="1"/>
          <p:nvPr/>
        </p:nvSpPr>
        <p:spPr>
          <a:xfrm>
            <a:off x="518569" y="651880"/>
            <a:ext cx="321158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JSON Data Types</a:t>
            </a:r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5" name="矩形 3"/>
          <p:cNvSpPr txBox="1"/>
          <p:nvPr/>
        </p:nvSpPr>
        <p:spPr>
          <a:xfrm>
            <a:off x="564289" y="1615229"/>
            <a:ext cx="35726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Example data, try to create JSON:</a:t>
            </a:r>
          </a:p>
        </p:txBody>
      </p:sp>
      <p:pic>
        <p:nvPicPr>
          <p:cNvPr id="176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496" y="905879"/>
            <a:ext cx="5669653" cy="4745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内页页眉标题位置"/>
          <p:cNvSpPr txBox="1"/>
          <p:nvPr/>
        </p:nvSpPr>
        <p:spPr>
          <a:xfrm>
            <a:off x="518571" y="623386"/>
            <a:ext cx="1590179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rPr lang="zh-CN" altLang="en-US" dirty="0"/>
              <a:t>授课要点</a:t>
            </a:r>
            <a:endParaRPr dirty="0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336DC80A-54E7-7B47-9FD0-BDAA46A8FD3A}"/>
              </a:ext>
            </a:extLst>
          </p:cNvPr>
          <p:cNvSpPr txBox="1"/>
          <p:nvPr/>
        </p:nvSpPr>
        <p:spPr>
          <a:xfrm>
            <a:off x="1352701" y="1964266"/>
            <a:ext cx="1023274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indent="-742950">
              <a:buSzPct val="100000"/>
              <a:buChar char="■"/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rPr lang="zh-CN" altLang="en-US" dirty="0"/>
              <a:t>工程为主</a:t>
            </a:r>
            <a:endParaRPr dirty="0"/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248DE5B9-EDB2-2245-BC7F-DD4380728917}"/>
              </a:ext>
            </a:extLst>
          </p:cNvPr>
          <p:cNvSpPr txBox="1"/>
          <p:nvPr/>
        </p:nvSpPr>
        <p:spPr>
          <a:xfrm>
            <a:off x="1352702" y="3069001"/>
            <a:ext cx="890833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742950" indent="-742950">
              <a:buSzPct val="100000"/>
              <a:buChar char="■"/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偏基础，面向通用</a:t>
            </a:r>
            <a:r>
              <a:rPr lang="en-US" altLang="zh-CN" dirty="0"/>
              <a:t>http/https</a:t>
            </a:r>
            <a:r>
              <a:rPr lang="zh-CN" altLang="en-US" dirty="0"/>
              <a:t>数据交换</a:t>
            </a:r>
            <a:endParaRPr dirty="0"/>
          </a:p>
        </p:txBody>
      </p:sp>
      <p:sp>
        <p:nvSpPr>
          <p:cNvPr id="9" name="矩形 12">
            <a:extLst>
              <a:ext uri="{FF2B5EF4-FFF2-40B4-BE49-F238E27FC236}">
                <a16:creationId xmlns:a16="http://schemas.microsoft.com/office/drawing/2014/main" id="{7EC428DD-3F80-F941-B8BF-7436CC69AACB}"/>
              </a:ext>
            </a:extLst>
          </p:cNvPr>
          <p:cNvSpPr txBox="1"/>
          <p:nvPr/>
        </p:nvSpPr>
        <p:spPr>
          <a:xfrm>
            <a:off x="1352703" y="4142507"/>
            <a:ext cx="8908331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742950" indent="-742950">
              <a:buSzPct val="100000"/>
              <a:buChar char="■"/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快速上手网络开发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38752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内页页眉标题位置"/>
          <p:cNvSpPr txBox="1"/>
          <p:nvPr/>
        </p:nvSpPr>
        <p:spPr>
          <a:xfrm>
            <a:off x="518570" y="613780"/>
            <a:ext cx="332320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000" b="1"/>
            </a:pPr>
            <a:r>
              <a:t>Android中的JSON</a:t>
            </a:r>
          </a:p>
        </p:txBody>
      </p:sp>
      <p:sp>
        <p:nvSpPr>
          <p:cNvPr id="17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80" name="矩形 2"/>
          <p:cNvSpPr txBox="1"/>
          <p:nvPr/>
        </p:nvSpPr>
        <p:spPr>
          <a:xfrm>
            <a:off x="1591936" y="2471089"/>
            <a:ext cx="69927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org.json.JSONObject       </a:t>
            </a:r>
            <a:r>
              <a:rPr>
                <a:solidFill>
                  <a:srgbClr val="000000"/>
                </a:solidFill>
              </a:rPr>
              <a:t>vs</a:t>
            </a:r>
            <a:r>
              <a:t>        Gson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ECC185-B7CD-644E-842B-2ACE9EEDF4E0}"/>
              </a:ext>
            </a:extLst>
          </p:cNvPr>
          <p:cNvSpPr txBox="1"/>
          <p:nvPr/>
        </p:nvSpPr>
        <p:spPr>
          <a:xfrm>
            <a:off x="762000" y="3294530"/>
            <a:ext cx="5576047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安卓系统自带，不需要额外引入</a:t>
            </a:r>
            <a:r>
              <a:rPr lang="zh-CN" altLang="en-US" dirty="0"/>
              <a:t>，没有包体成本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接口设计的较为底层，使用起来较为费劲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通常用于对使用开源库比较敏感的场景，比如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sdk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开发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07FA9B-519A-CE44-AB6F-581AC44A5009}"/>
              </a:ext>
            </a:extLst>
          </p:cNvPr>
          <p:cNvSpPr txBox="1"/>
          <p:nvPr/>
        </p:nvSpPr>
        <p:spPr>
          <a:xfrm>
            <a:off x="6555127" y="3294530"/>
            <a:ext cx="551136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一个优秀的开源库，使用广泛，有一定的包体成本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接口设计精良，使用很方便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开源领域中，也有一些其他的选择，各有特点，比如</a:t>
            </a:r>
            <a:r>
              <a:rPr lang="en-US" altLang="zh-CN" dirty="0" err="1"/>
              <a:t>fastjson</a:t>
            </a:r>
            <a:r>
              <a:rPr lang="zh-CN" altLang="en-US" dirty="0"/>
              <a:t>等</a:t>
            </a:r>
            <a:endParaRPr lang="en-US" altLang="zh-CN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内页页眉标题位置"/>
          <p:cNvSpPr txBox="1"/>
          <p:nvPr/>
        </p:nvSpPr>
        <p:spPr>
          <a:xfrm>
            <a:off x="518570" y="664580"/>
            <a:ext cx="213841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800" b="1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JSONObject</a:t>
            </a:r>
          </a:p>
        </p:txBody>
      </p:sp>
      <p:sp>
        <p:nvSpPr>
          <p:cNvPr id="18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84" name="矩形 2"/>
          <p:cNvSpPr txBox="1"/>
          <p:nvPr/>
        </p:nvSpPr>
        <p:spPr>
          <a:xfrm>
            <a:off x="1591936" y="2471089"/>
            <a:ext cx="3338871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用</a:t>
            </a:r>
            <a:r>
              <a:t>JSONObject</a:t>
            </a:r>
          </a:p>
          <a:p>
            <a:pPr marL="457200" indent="-457200">
              <a:buSzPct val="100000"/>
              <a:buFont typeface="Arial"/>
              <a:buChar char="•"/>
              <a:defRPr sz="32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生成</a:t>
            </a:r>
            <a:r>
              <a:t>json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字符串</a:t>
            </a:r>
          </a:p>
          <a:p>
            <a:pPr marL="457200" indent="-457200">
              <a:buSzPct val="100000"/>
              <a:buFont typeface="Arial"/>
              <a:buChar char="•"/>
              <a:defRPr sz="3200">
                <a:solidFill>
                  <a:srgbClr val="3A5BA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解析</a:t>
            </a:r>
            <a:r>
              <a:t>json</a:t>
            </a:r>
          </a:p>
        </p:txBody>
      </p:sp>
      <p:sp>
        <p:nvSpPr>
          <p:cNvPr id="185" name="文本框 1"/>
          <p:cNvSpPr txBox="1"/>
          <p:nvPr/>
        </p:nvSpPr>
        <p:spPr>
          <a:xfrm>
            <a:off x="6348248" y="4393322"/>
            <a:ext cx="335280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Coding…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内页页眉标题位置"/>
          <p:cNvSpPr txBox="1"/>
          <p:nvPr/>
        </p:nvSpPr>
        <p:spPr>
          <a:xfrm>
            <a:off x="518569" y="651880"/>
            <a:ext cx="11854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GSON</a:t>
            </a:r>
          </a:p>
        </p:txBody>
      </p:sp>
      <p:sp>
        <p:nvSpPr>
          <p:cNvPr id="188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89" name="文本框 1"/>
          <p:cNvSpPr txBox="1"/>
          <p:nvPr/>
        </p:nvSpPr>
        <p:spPr>
          <a:xfrm>
            <a:off x="4513169" y="273268"/>
            <a:ext cx="5629315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等线"/>
                <a:ea typeface="等线"/>
                <a:cs typeface="等线"/>
                <a:sym typeface="等线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https://github.com/google/gson</a:t>
            </a:r>
          </a:p>
        </p:txBody>
      </p:sp>
      <p:pic>
        <p:nvPicPr>
          <p:cNvPr id="190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1" y="1993284"/>
            <a:ext cx="11397376" cy="4454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内页页眉标题位置"/>
          <p:cNvSpPr txBox="1"/>
          <p:nvPr/>
        </p:nvSpPr>
        <p:spPr>
          <a:xfrm>
            <a:off x="518569" y="651880"/>
            <a:ext cx="11854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GSON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94" name="矩形 2"/>
          <p:cNvSpPr txBox="1"/>
          <p:nvPr/>
        </p:nvSpPr>
        <p:spPr>
          <a:xfrm>
            <a:off x="564290" y="3126855"/>
            <a:ext cx="6799783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Gson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的基本用法</a:t>
            </a:r>
            <a:r>
              <a:t>(toJson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、</a:t>
            </a:r>
            <a:r>
              <a:t>formJson)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t>@SerializedName 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注解的使用</a:t>
            </a:r>
          </a:p>
        </p:txBody>
      </p:sp>
      <p:sp>
        <p:nvSpPr>
          <p:cNvPr id="195" name="文本框 6"/>
          <p:cNvSpPr txBox="1"/>
          <p:nvPr/>
        </p:nvSpPr>
        <p:spPr>
          <a:xfrm>
            <a:off x="6537435" y="4099033"/>
            <a:ext cx="3352801" cy="57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t>Coding…</a:t>
            </a:r>
          </a:p>
        </p:txBody>
      </p:sp>
      <p:sp>
        <p:nvSpPr>
          <p:cNvPr id="196" name="矩形 7"/>
          <p:cNvSpPr txBox="1"/>
          <p:nvPr/>
        </p:nvSpPr>
        <p:spPr>
          <a:xfrm>
            <a:off x="564290" y="1835636"/>
            <a:ext cx="7923722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6F42C1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t>dependencies</a:t>
            </a:r>
            <a:r>
              <a:rPr>
                <a:solidFill>
                  <a:srgbClr val="000000"/>
                </a:solidFill>
              </a:rPr>
              <a:t> { 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	implementation </a:t>
            </a:r>
            <a:r>
              <a:rPr>
                <a:solidFill>
                  <a:srgbClr val="032F62"/>
                </a:solidFill>
              </a:rPr>
              <a:t>'com.google.code.gson:gson:2.8.6’</a:t>
            </a:r>
          </a:p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 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内页页眉标题位置"/>
          <p:cNvSpPr txBox="1"/>
          <p:nvPr/>
        </p:nvSpPr>
        <p:spPr>
          <a:xfrm>
            <a:off x="518569" y="651880"/>
            <a:ext cx="118548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GSON</a:t>
            </a:r>
          </a:p>
        </p:txBody>
      </p:sp>
      <p:sp>
        <p:nvSpPr>
          <p:cNvPr id="19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00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86" y="1543096"/>
            <a:ext cx="4294352" cy="3432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014" y="1072055"/>
            <a:ext cx="5448849" cy="415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章节页标题内容位置"/>
          <p:cNvSpPr txBox="1"/>
          <p:nvPr/>
        </p:nvSpPr>
        <p:spPr>
          <a:xfrm>
            <a:off x="859365" y="2599265"/>
            <a:ext cx="202832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Retrofit</a:t>
            </a:r>
          </a:p>
        </p:txBody>
      </p:sp>
      <p:sp>
        <p:nvSpPr>
          <p:cNvPr id="20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1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内页页眉标题位置"/>
          <p:cNvSpPr txBox="1"/>
          <p:nvPr/>
        </p:nvSpPr>
        <p:spPr>
          <a:xfrm>
            <a:off x="518569" y="651880"/>
            <a:ext cx="14180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Retrofit</a:t>
            </a:r>
          </a:p>
        </p:txBody>
      </p:sp>
      <p:sp>
        <p:nvSpPr>
          <p:cNvPr id="20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20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68" y="1761338"/>
            <a:ext cx="11280190" cy="4734055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矩形 2"/>
          <p:cNvSpPr txBox="1"/>
          <p:nvPr/>
        </p:nvSpPr>
        <p:spPr>
          <a:xfrm>
            <a:off x="2999087" y="721214"/>
            <a:ext cx="33823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等线"/>
                <a:ea typeface="等线"/>
                <a:cs typeface="等线"/>
                <a:sym typeface="等线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https://github.com/square/retrofit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内页页眉标题位置"/>
          <p:cNvSpPr txBox="1"/>
          <p:nvPr/>
        </p:nvSpPr>
        <p:spPr>
          <a:xfrm>
            <a:off x="518569" y="651880"/>
            <a:ext cx="14180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Retrofit</a:t>
            </a:r>
          </a:p>
        </p:txBody>
      </p:sp>
      <p:sp>
        <p:nvSpPr>
          <p:cNvPr id="20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7B354B-86B4-364B-988E-3E7FB5B42ADE}"/>
              </a:ext>
            </a:extLst>
          </p:cNvPr>
          <p:cNvSpPr txBox="1"/>
          <p:nvPr/>
        </p:nvSpPr>
        <p:spPr>
          <a:xfrm>
            <a:off x="995082" y="1541929"/>
            <a:ext cx="9258300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安卓领域最经典的开源库之一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YaHei"/>
              </a:rPr>
              <a:t>安卓开发的标配之一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YaHe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实现的非常精致，使用起来非常优雅</a:t>
            </a:r>
            <a:endParaRPr lang="en-US" altLang="zh-CN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/>
              <a:t>默认使用</a:t>
            </a:r>
            <a:r>
              <a:rPr lang="en-US" altLang="zh-CN" dirty="0" err="1"/>
              <a:t>Okhttp</a:t>
            </a:r>
            <a:r>
              <a:rPr lang="zh-CN" altLang="en-US" dirty="0"/>
              <a:t>作为</a:t>
            </a:r>
            <a:r>
              <a:rPr lang="en-US" altLang="zh-CN" dirty="0"/>
              <a:t>http</a:t>
            </a:r>
            <a:r>
              <a:rPr lang="zh-CN" altLang="en-US" dirty="0"/>
              <a:t>实现库，可以很方便的切换到其他</a:t>
            </a:r>
            <a:r>
              <a:rPr lang="en-US" altLang="zh-CN" dirty="0"/>
              <a:t>http</a:t>
            </a:r>
            <a:r>
              <a:rPr lang="zh-CN" altLang="en-US" dirty="0"/>
              <a:t>实现库，比如</a:t>
            </a:r>
            <a:r>
              <a:rPr lang="en-US" altLang="zh-CN" dirty="0" err="1"/>
              <a:t>cronet</a:t>
            </a:r>
            <a:r>
              <a:rPr lang="zh-CN" altLang="en-US" dirty="0"/>
              <a:t>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854952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内页页眉标题位置"/>
          <p:cNvSpPr txBox="1"/>
          <p:nvPr/>
        </p:nvSpPr>
        <p:spPr>
          <a:xfrm>
            <a:off x="518570" y="613780"/>
            <a:ext cx="23495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添加网路权限</a:t>
            </a:r>
          </a:p>
        </p:txBody>
      </p:sp>
      <p:sp>
        <p:nvSpPr>
          <p:cNvPr id="21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5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13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55" y="914400"/>
            <a:ext cx="8198673" cy="594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内页页眉标题位置"/>
          <p:cNvSpPr txBox="1"/>
          <p:nvPr/>
        </p:nvSpPr>
        <p:spPr>
          <a:xfrm>
            <a:off x="518569" y="651880"/>
            <a:ext cx="370346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HttpURLConnection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86" y="0"/>
            <a:ext cx="7158665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文本框 3"/>
          <p:cNvSpPr txBox="1"/>
          <p:nvPr/>
        </p:nvSpPr>
        <p:spPr>
          <a:xfrm>
            <a:off x="1555531" y="2764221"/>
            <a:ext cx="1219201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Get请求：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内页页眉标题位置"/>
          <p:cNvSpPr txBox="1"/>
          <p:nvPr/>
        </p:nvSpPr>
        <p:spPr>
          <a:xfrm>
            <a:off x="518571" y="623386"/>
            <a:ext cx="1590179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rPr lang="zh-CN" altLang="en-US" dirty="0"/>
              <a:t>授课内容</a:t>
            </a:r>
            <a:endParaRPr dirty="0"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04" name="矩形 4"/>
          <p:cNvSpPr txBox="1"/>
          <p:nvPr/>
        </p:nvSpPr>
        <p:spPr>
          <a:xfrm>
            <a:off x="1352701" y="1964266"/>
            <a:ext cx="10232749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42950" indent="-742950">
              <a:buSzPct val="100000"/>
              <a:buChar char="■"/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RESTful API</a:t>
            </a:r>
          </a:p>
        </p:txBody>
      </p:sp>
      <p:sp>
        <p:nvSpPr>
          <p:cNvPr id="105" name="矩形 11"/>
          <p:cNvSpPr txBox="1"/>
          <p:nvPr/>
        </p:nvSpPr>
        <p:spPr>
          <a:xfrm>
            <a:off x="1352702" y="3069001"/>
            <a:ext cx="890833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742950" indent="-742950">
              <a:buSzPct val="100000"/>
              <a:buChar char="■"/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JSON</a:t>
            </a:r>
          </a:p>
        </p:txBody>
      </p:sp>
      <p:sp>
        <p:nvSpPr>
          <p:cNvPr id="106" name="矩形 12"/>
          <p:cNvSpPr txBox="1"/>
          <p:nvPr/>
        </p:nvSpPr>
        <p:spPr>
          <a:xfrm>
            <a:off x="1352703" y="4142507"/>
            <a:ext cx="8908331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742950" indent="-742950">
              <a:buSzPct val="100000"/>
              <a:buChar char="■"/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Retrofit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内页页眉标题位置"/>
          <p:cNvSpPr txBox="1"/>
          <p:nvPr/>
        </p:nvSpPr>
        <p:spPr>
          <a:xfrm>
            <a:off x="518569" y="651880"/>
            <a:ext cx="370346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HttpURLConnection</a:t>
            </a:r>
          </a:p>
        </p:txBody>
      </p:sp>
      <p:sp>
        <p:nvSpPr>
          <p:cNvPr id="2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22" name="文本框 3"/>
          <p:cNvSpPr txBox="1"/>
          <p:nvPr/>
        </p:nvSpPr>
        <p:spPr>
          <a:xfrm>
            <a:off x="1555531" y="2764221"/>
            <a:ext cx="1219201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Post请求：</a:t>
            </a:r>
          </a:p>
        </p:txBody>
      </p:sp>
      <p:pic>
        <p:nvPicPr>
          <p:cNvPr id="223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590" y="1162361"/>
            <a:ext cx="7747001" cy="557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内页页眉标题位置"/>
          <p:cNvSpPr txBox="1"/>
          <p:nvPr/>
        </p:nvSpPr>
        <p:spPr>
          <a:xfrm>
            <a:off x="518570" y="651880"/>
            <a:ext cx="141802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Retrofit</a:t>
            </a:r>
          </a:p>
        </p:txBody>
      </p:sp>
      <p:sp>
        <p:nvSpPr>
          <p:cNvPr id="22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227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1" y="1919888"/>
            <a:ext cx="11291807" cy="4375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内页页眉标题位置"/>
          <p:cNvSpPr txBox="1"/>
          <p:nvPr/>
        </p:nvSpPr>
        <p:spPr>
          <a:xfrm>
            <a:off x="509693" y="590544"/>
            <a:ext cx="29083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b="1"/>
            </a:lvl1pPr>
          </a:lstStyle>
          <a:p>
            <a:r>
              <a:t>本节课需要掌握</a:t>
            </a:r>
          </a:p>
        </p:txBody>
      </p:sp>
      <p:sp>
        <p:nvSpPr>
          <p:cNvPr id="23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31" name="矩形 1"/>
          <p:cNvSpPr txBox="1"/>
          <p:nvPr/>
        </p:nvSpPr>
        <p:spPr>
          <a:xfrm>
            <a:off x="557928" y="1590595"/>
            <a:ext cx="8077507" cy="208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595959"/>
                </a:solidFill>
              </a:defRPr>
            </a:pPr>
            <a:r>
              <a:t>熟悉http的get/post请求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595959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595959"/>
                </a:solidFill>
              </a:defRPr>
            </a:pPr>
            <a:r>
              <a:t>使用JSONObject/GSON解析json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595959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595959"/>
                </a:solidFill>
              </a:defRPr>
            </a:pPr>
            <a:r>
              <a:t>使用Retrofit进行网络请求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章节页标题内容位置"/>
          <p:cNvSpPr txBox="1"/>
          <p:nvPr/>
        </p:nvSpPr>
        <p:spPr>
          <a:xfrm>
            <a:off x="859365" y="2548465"/>
            <a:ext cx="2451101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700" b="1"/>
            </a:lvl1pPr>
          </a:lstStyle>
          <a:p>
            <a:r>
              <a:t>课堂作业</a:t>
            </a:r>
          </a:p>
        </p:txBody>
      </p:sp>
      <p:sp>
        <p:nvSpPr>
          <p:cNvPr id="23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内页页眉标题位置"/>
          <p:cNvSpPr txBox="1"/>
          <p:nvPr/>
        </p:nvSpPr>
        <p:spPr>
          <a:xfrm>
            <a:off x="509693" y="590544"/>
            <a:ext cx="8763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b="1"/>
            </a:lvl1pPr>
          </a:lstStyle>
          <a:p>
            <a:r>
              <a:t>作业</a:t>
            </a:r>
          </a:p>
        </p:txBody>
      </p:sp>
      <p:sp>
        <p:nvSpPr>
          <p:cNvPr id="23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38" name="矩形 1"/>
          <p:cNvSpPr txBox="1"/>
          <p:nvPr/>
        </p:nvSpPr>
        <p:spPr>
          <a:xfrm>
            <a:off x="555413" y="1699948"/>
            <a:ext cx="10133608" cy="408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595959"/>
                </a:solidFill>
              </a:defRPr>
            </a:pPr>
            <a:r>
              <a:t>使用Retrofit完成注册逻辑（todo部分）</a:t>
            </a:r>
          </a:p>
        </p:txBody>
      </p:sp>
      <p:sp>
        <p:nvSpPr>
          <p:cNvPr id="239" name="矩形 2"/>
          <p:cNvSpPr txBox="1"/>
          <p:nvPr/>
        </p:nvSpPr>
        <p:spPr>
          <a:xfrm>
            <a:off x="555413" y="4788720"/>
            <a:ext cx="49457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https://github.com/bytedance-android/Chapter-5</a:t>
            </a:r>
          </a:p>
        </p:txBody>
      </p:sp>
      <p:pic>
        <p:nvPicPr>
          <p:cNvPr id="240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5" y="2069278"/>
            <a:ext cx="62611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775" y="0"/>
            <a:ext cx="337321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HANKS."/>
          <p:cNvSpPr txBox="1"/>
          <p:nvPr/>
        </p:nvSpPr>
        <p:spPr>
          <a:xfrm>
            <a:off x="4920998" y="3047999"/>
            <a:ext cx="265045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700"/>
            </a:lvl1pPr>
          </a:lstStyle>
          <a:p>
            <a:r>
              <a:t>THANKS.</a:t>
            </a:r>
          </a:p>
        </p:txBody>
      </p:sp>
      <p:sp>
        <p:nvSpPr>
          <p:cNvPr id="24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958984" y="13082012"/>
            <a:ext cx="453332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章节页标题内容位置"/>
          <p:cNvSpPr txBox="1"/>
          <p:nvPr/>
        </p:nvSpPr>
        <p:spPr>
          <a:xfrm>
            <a:off x="859365" y="2599265"/>
            <a:ext cx="345172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RESTful API</a:t>
            </a:r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内页页眉标题位置"/>
          <p:cNvSpPr txBox="1"/>
          <p:nvPr/>
        </p:nvSpPr>
        <p:spPr>
          <a:xfrm>
            <a:off x="509692" y="629825"/>
            <a:ext cx="872034" cy="54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背景</a:t>
            </a:r>
            <a:endParaRPr dirty="0"/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13" name="文本框 2"/>
          <p:cNvSpPr txBox="1"/>
          <p:nvPr/>
        </p:nvSpPr>
        <p:spPr>
          <a:xfrm>
            <a:off x="509692" y="1578828"/>
            <a:ext cx="9700632" cy="2196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en-US" dirty="0"/>
              <a:t>HTTP/HTTPS</a:t>
            </a:r>
            <a:r>
              <a:rPr lang="zh-CN" altLang="en-US" dirty="0"/>
              <a:t> 是一个通用的网络应用层 </a:t>
            </a:r>
            <a:r>
              <a:rPr lang="en-US" altLang="zh-CN" dirty="0"/>
              <a:t>C/S</a:t>
            </a:r>
            <a:r>
              <a:rPr lang="zh-CN" altLang="en-US" dirty="0"/>
              <a:t> 协议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zh-CN" altLang="en-US" dirty="0"/>
              <a:t>如何利用这个协议服务于具体业务</a:t>
            </a:r>
            <a:endParaRPr lang="en-US" altLang="zh-CN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 sz="2400"/>
            </a:pPr>
            <a:r>
              <a:rPr lang="zh-CN" altLang="en-US" dirty="0"/>
              <a:t>目标：通用、能力丰富、效率高、各端易实现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7689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内页页眉标题位置"/>
          <p:cNvSpPr txBox="1"/>
          <p:nvPr/>
        </p:nvSpPr>
        <p:spPr>
          <a:xfrm>
            <a:off x="509692" y="634994"/>
            <a:ext cx="16438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RESTful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13" name="文本框 2"/>
          <p:cNvSpPr txBox="1"/>
          <p:nvPr/>
        </p:nvSpPr>
        <p:spPr>
          <a:xfrm>
            <a:off x="509692" y="1578828"/>
            <a:ext cx="9700632" cy="8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REST -- </a:t>
            </a:r>
            <a:r>
              <a:rPr dirty="0" err="1"/>
              <a:t>REpresentational</a:t>
            </a:r>
            <a:r>
              <a:rPr dirty="0"/>
              <a:t> State Transfer</a:t>
            </a:r>
          </a:p>
          <a:p>
            <a:pPr>
              <a:defRPr sz="2400"/>
            </a:pPr>
            <a:r>
              <a:rPr dirty="0"/>
              <a:t>             </a:t>
            </a:r>
            <a:r>
              <a:rPr dirty="0" err="1"/>
              <a:t>表现层状态转移</a:t>
            </a:r>
            <a:endParaRPr dirty="0"/>
          </a:p>
        </p:txBody>
      </p:sp>
      <p:sp>
        <p:nvSpPr>
          <p:cNvPr id="114" name="矩形 1"/>
          <p:cNvSpPr txBox="1"/>
          <p:nvPr/>
        </p:nvSpPr>
        <p:spPr>
          <a:xfrm>
            <a:off x="555411" y="3367425"/>
            <a:ext cx="8721296" cy="169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 sz="2800">
                <a:solidFill>
                  <a:srgbClr val="1A1A1A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 err="1"/>
              <a:t>REST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描述的是在网络中</a:t>
            </a:r>
            <a:r>
              <a:rPr dirty="0" err="1"/>
              <a:t>client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和</a:t>
            </a:r>
            <a:r>
              <a:rPr dirty="0" err="1"/>
              <a:t>server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的一种交互形式</a:t>
            </a:r>
            <a:endParaRPr lang="en-US" dirty="0">
              <a:latin typeface="等线"/>
              <a:ea typeface="等线"/>
              <a:cs typeface="等线"/>
              <a:sym typeface="等线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  <a:defRPr sz="2800">
                <a:solidFill>
                  <a:srgbClr val="1A1A1A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lang="zh-CN" altLang="en-US" dirty="0">
                <a:latin typeface="等线"/>
                <a:ea typeface="等线"/>
                <a:cs typeface="等线"/>
                <a:sym typeface="等线"/>
              </a:rPr>
              <a:t>一种较为宽松的</a:t>
            </a:r>
            <a:r>
              <a:rPr lang="en-US" altLang="zh-CN" dirty="0">
                <a:latin typeface="等线"/>
                <a:ea typeface="等线"/>
                <a:cs typeface="等线"/>
                <a:sym typeface="等线"/>
              </a:rPr>
              <a:t>C/S</a:t>
            </a:r>
            <a:r>
              <a:rPr lang="zh-CN" altLang="en-US" dirty="0">
                <a:latin typeface="等线"/>
                <a:ea typeface="等线"/>
                <a:cs typeface="等线"/>
                <a:sym typeface="等线"/>
              </a:rPr>
              <a:t>接口设计约定</a:t>
            </a:r>
            <a:endParaRPr dirty="0">
              <a:latin typeface="等线"/>
              <a:ea typeface="等线"/>
              <a:cs typeface="等线"/>
              <a:sym typeface="等线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内页页眉标题位置"/>
          <p:cNvSpPr txBox="1"/>
          <p:nvPr/>
        </p:nvSpPr>
        <p:spPr>
          <a:xfrm>
            <a:off x="509692" y="634994"/>
            <a:ext cx="164385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200" b="1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RESTful</a:t>
            </a:r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18" name="文本框 2"/>
          <p:cNvSpPr txBox="1"/>
          <p:nvPr/>
        </p:nvSpPr>
        <p:spPr>
          <a:xfrm>
            <a:off x="509692" y="1578828"/>
            <a:ext cx="9700632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dirty="0"/>
              <a:t>REST -- (Resource) </a:t>
            </a:r>
            <a:r>
              <a:rPr dirty="0" err="1"/>
              <a:t>REpresentational</a:t>
            </a:r>
            <a:r>
              <a:rPr dirty="0"/>
              <a:t> State Transfer</a:t>
            </a:r>
          </a:p>
        </p:txBody>
      </p:sp>
      <p:sp>
        <p:nvSpPr>
          <p:cNvPr id="119" name="矩形 2"/>
          <p:cNvSpPr txBox="1"/>
          <p:nvPr/>
        </p:nvSpPr>
        <p:spPr>
          <a:xfrm>
            <a:off x="555411" y="2690335"/>
            <a:ext cx="8709924" cy="278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>
                <a:solidFill>
                  <a:srgbClr val="1A1A1A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/>
              <a:t>1.Resource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：资源，即数据。比如 </a:t>
            </a:r>
            <a:r>
              <a:rPr dirty="0" err="1"/>
              <a:t>friends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等</a:t>
            </a:r>
            <a:endParaRPr dirty="0">
              <a:latin typeface="等线"/>
              <a:ea typeface="等线"/>
              <a:cs typeface="等线"/>
              <a:sym typeface="等线"/>
            </a:endParaRPr>
          </a:p>
          <a:p>
            <a:pPr>
              <a:lnSpc>
                <a:spcPct val="200000"/>
              </a:lnSpc>
              <a:defRPr>
                <a:solidFill>
                  <a:srgbClr val="1A1A1A"/>
                </a:solidFill>
                <a:latin typeface="-apple-system"/>
                <a:ea typeface="-apple-system"/>
                <a:cs typeface="-apple-system"/>
                <a:sym typeface="-apple-system"/>
              </a:defRPr>
            </a:pPr>
            <a:r>
              <a:rPr dirty="0"/>
              <a:t>        </a:t>
            </a: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（1）http://</a:t>
            </a:r>
            <a:r>
              <a:rPr dirty="0" err="1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api.qc.com</a:t>
            </a: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/v1/friends: </a:t>
            </a:r>
            <a:r>
              <a:rPr dirty="0" err="1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获取某人的好友列表</a:t>
            </a: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;</a:t>
            </a:r>
            <a:b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</a:b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       （2）http://</a:t>
            </a:r>
            <a:r>
              <a:rPr dirty="0" err="1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api.qc.com</a:t>
            </a: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/v1/profile: </a:t>
            </a:r>
            <a:r>
              <a:rPr dirty="0" err="1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获取某人的详细信息</a:t>
            </a:r>
            <a:b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</a:b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2.</a:t>
            </a:r>
            <a:r>
              <a:rPr dirty="0"/>
              <a:t>Representational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：某种表现形式，比如用</a:t>
            </a:r>
            <a:r>
              <a:rPr dirty="0"/>
              <a:t>JSON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，</a:t>
            </a:r>
            <a:r>
              <a:rPr dirty="0"/>
              <a:t>XML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，</a:t>
            </a:r>
            <a:r>
              <a:rPr dirty="0"/>
              <a:t>JPEG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等；</a:t>
            </a:r>
            <a:br>
              <a:rPr dirty="0">
                <a:latin typeface="等线"/>
                <a:ea typeface="等线"/>
                <a:cs typeface="等线"/>
                <a:sym typeface="等线"/>
              </a:rPr>
            </a:br>
            <a:r>
              <a:rPr dirty="0">
                <a:solidFill>
                  <a:srgbClr val="000000"/>
                </a:solidFill>
                <a:latin typeface="等线"/>
                <a:ea typeface="等线"/>
                <a:cs typeface="等线"/>
                <a:sym typeface="等线"/>
              </a:rPr>
              <a:t>3.</a:t>
            </a:r>
            <a:r>
              <a:rPr dirty="0"/>
              <a:t>State </a:t>
            </a:r>
            <a:r>
              <a:rPr dirty="0" err="1"/>
              <a:t>Transfer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：状态变化。通过</a:t>
            </a:r>
            <a:r>
              <a:rPr dirty="0" err="1"/>
              <a:t>HTTP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动词实现（如</a:t>
            </a:r>
            <a:r>
              <a:rPr dirty="0" err="1"/>
              <a:t>Get</a:t>
            </a:r>
            <a:r>
              <a:rPr dirty="0" err="1">
                <a:latin typeface="等线"/>
                <a:ea typeface="等线"/>
                <a:cs typeface="等线"/>
                <a:sym typeface="等线"/>
              </a:rPr>
              <a:t>、</a:t>
            </a:r>
            <a:r>
              <a:rPr dirty="0" err="1"/>
              <a:t>Post</a:t>
            </a:r>
            <a:r>
              <a:rPr dirty="0">
                <a:latin typeface="等线"/>
                <a:ea typeface="等线"/>
                <a:cs typeface="等线"/>
                <a:sym typeface="等线"/>
              </a:rPr>
              <a:t>）。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22" name="内页页眉标题位置"/>
          <p:cNvSpPr txBox="1"/>
          <p:nvPr/>
        </p:nvSpPr>
        <p:spPr>
          <a:xfrm>
            <a:off x="509692" y="558795"/>
            <a:ext cx="222247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3600" b="1">
                <a:latin typeface="等线"/>
                <a:ea typeface="等线"/>
                <a:cs typeface="等线"/>
                <a:sym typeface="等线"/>
              </a:defRPr>
            </a:pPr>
            <a:r>
              <a:t>资源与URI</a:t>
            </a:r>
          </a:p>
        </p:txBody>
      </p:sp>
      <p:sp>
        <p:nvSpPr>
          <p:cNvPr id="123" name="矩形 3"/>
          <p:cNvSpPr txBox="1"/>
          <p:nvPr/>
        </p:nvSpPr>
        <p:spPr>
          <a:xfrm>
            <a:off x="555411" y="1665918"/>
            <a:ext cx="11442612" cy="19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latin typeface="等线"/>
                <a:ea typeface="等线"/>
                <a:cs typeface="等线"/>
                <a:sym typeface="等线"/>
              </a:rPr>
              <a:t>要让一个资源可以被识别，需要有个唯一标识，在</a:t>
            </a:r>
            <a:r>
              <a:t>Web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中这个唯一标识就是</a:t>
            </a:r>
            <a:r>
              <a:t>URI(Uniform Resource Identifier)</a:t>
            </a:r>
            <a:r>
              <a:rPr>
                <a:latin typeface="等线"/>
                <a:ea typeface="等线"/>
                <a:cs typeface="等线"/>
                <a:sym typeface="等线"/>
              </a:rPr>
              <a:t>。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URI既可以看成是资源的地址，也可以看成是资源的名称。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URI的设计应该遵循可寻址性原则，具有自描述性，需要在形式上给人以直觉上的关联。</a:t>
            </a:r>
          </a:p>
          <a:p>
            <a:pPr marL="285750" lvl="6" indent="-285750">
              <a:buSzPct val="100000"/>
              <a:buFont typeface="Arial"/>
              <a:buChar char="•"/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使用/来表示资源的层级关系，使用?用来过滤资源</a:t>
            </a:r>
          </a:p>
        </p:txBody>
      </p:sp>
      <p:sp>
        <p:nvSpPr>
          <p:cNvPr id="124" name="矩形 4"/>
          <p:cNvSpPr txBox="1"/>
          <p:nvPr/>
        </p:nvSpPr>
        <p:spPr>
          <a:xfrm>
            <a:off x="555411" y="4158817"/>
            <a:ext cx="10298098" cy="14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https://github.com/git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https://github.com/git/git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https://github.com/git/git/blob/master/block-sha1/sha1.h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https://github.com/git/git/commit/e3af72cdafab5993d18fae056f87e1d675913d08</a:t>
            </a:r>
            <a:endParaRPr>
              <a:latin typeface="等线"/>
              <a:ea typeface="等线"/>
              <a:cs typeface="等线"/>
              <a:sym typeface="等线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https://github.com/git/git/pulls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内页页眉标题位置"/>
          <p:cNvSpPr txBox="1"/>
          <p:nvPr/>
        </p:nvSpPr>
        <p:spPr>
          <a:xfrm>
            <a:off x="518569" y="625190"/>
            <a:ext cx="194041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HTTP URL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42" y="13082012"/>
            <a:ext cx="283816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 defTabSz="825500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2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8" y="2123828"/>
            <a:ext cx="10216055" cy="410395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7B074A7C-06A9-C449-86C0-11D6190BED0C}"/>
              </a:ext>
            </a:extLst>
          </p:cNvPr>
          <p:cNvSpPr txBox="1"/>
          <p:nvPr/>
        </p:nvSpPr>
        <p:spPr>
          <a:xfrm>
            <a:off x="509692" y="1578828"/>
            <a:ext cx="9700632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rPr lang="en-US" dirty="0"/>
              <a:t>URL – </a:t>
            </a:r>
            <a:r>
              <a:rPr lang="zh-CN" altLang="en-US" dirty="0"/>
              <a:t>网络领域中的</a:t>
            </a:r>
            <a:r>
              <a:rPr lang="en-US" altLang="zh-CN" dirty="0"/>
              <a:t>URI</a:t>
            </a:r>
            <a:r>
              <a:rPr lang="zh-CN" altLang="en-US" dirty="0"/>
              <a:t>的一种实现方案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Microsoft YaHei"/>
        <a:ea typeface="Microsoft YaHei"/>
        <a:cs typeface="Microsoft YaHe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Microsoft YaHei"/>
        <a:ea typeface="Microsoft YaHei"/>
        <a:cs typeface="Microsoft YaHe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10816</TotalTime>
  <Words>1000</Words>
  <Application>Microsoft Macintosh PowerPoint</Application>
  <PresentationFormat>宽屏</PresentationFormat>
  <Paragraphs>170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-apple-system</vt:lpstr>
      <vt:lpstr>等线</vt:lpstr>
      <vt:lpstr>Microsoft YaHei</vt:lpstr>
      <vt:lpstr>Arial</vt:lpstr>
      <vt:lpstr>Helvetica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答奇</cp:lastModifiedBy>
  <cp:revision>18</cp:revision>
  <dcterms:modified xsi:type="dcterms:W3CDTF">2021-07-07T06:40:31Z</dcterms:modified>
</cp:coreProperties>
</file>